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9" r:id="rId4"/>
    <p:sldId id="258" r:id="rId5"/>
    <p:sldId id="323" r:id="rId6"/>
    <p:sldId id="263" r:id="rId7"/>
    <p:sldId id="322" r:id="rId8"/>
    <p:sldId id="264" r:id="rId9"/>
    <p:sldId id="302" r:id="rId10"/>
    <p:sldId id="297" r:id="rId11"/>
    <p:sldId id="298" r:id="rId12"/>
    <p:sldId id="299" r:id="rId13"/>
    <p:sldId id="300" r:id="rId14"/>
    <p:sldId id="301" r:id="rId15"/>
    <p:sldId id="295" r:id="rId16"/>
    <p:sldId id="266" r:id="rId17"/>
    <p:sldId id="280" r:id="rId18"/>
    <p:sldId id="303" r:id="rId19"/>
    <p:sldId id="304" r:id="rId20"/>
    <p:sldId id="305" r:id="rId21"/>
    <p:sldId id="306" r:id="rId22"/>
    <p:sldId id="307" r:id="rId23"/>
    <p:sldId id="308" r:id="rId24"/>
    <p:sldId id="312" r:id="rId25"/>
    <p:sldId id="309" r:id="rId26"/>
    <p:sldId id="324" r:id="rId27"/>
    <p:sldId id="310" r:id="rId28"/>
    <p:sldId id="321" r:id="rId29"/>
    <p:sldId id="311" r:id="rId30"/>
    <p:sldId id="282" r:id="rId31"/>
    <p:sldId id="278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29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495"/>
  </p:normalViewPr>
  <p:slideViewPr>
    <p:cSldViewPr snapToGrid="0" snapToObjects="1">
      <p:cViewPr>
        <p:scale>
          <a:sx n="190" d="100"/>
          <a:sy n="190" d="100"/>
        </p:scale>
        <p:origin x="0" y="-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6/3/16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ahpPqD7Ju5w?t=17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xsoul.com/product/arduino-digital-temperature-humidity-sensor-module-901121350#.V0IP45MrJMP" TargetMode="External"/><Relationship Id="rId4" Type="http://schemas.openxmlformats.org/officeDocument/2006/relationships/hyperlink" Target="http://www.amazon.com/NulSom-NeoPixel-Rainbow-Stick-Arduino/dp/B00PTEP14W/ref=sr_1_1?ie=UTF8&amp;qid=1452991973&amp;sr=8-1&amp;keywords=neopixel+stick" TargetMode="External"/><Relationship Id="rId5" Type="http://schemas.openxmlformats.org/officeDocument/2006/relationships/hyperlink" Target="http://www.dx.com/p/16v-1000uf-aluminum-motherboard-capacitors-20-piece-pack-127865#.V0IQv5MrJM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ilros.com/ultimate-starter-kit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the 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Ryan Brock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Wire up the Rails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GND pin on Arduino to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5V pin on Arduino to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</a:t>
            </a:r>
            <a:r>
              <a:rPr lang="en-US" dirty="0"/>
              <a:t>Breadboard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9" y="1698046"/>
            <a:ext cx="3931557" cy="4909274"/>
          </a:xfrm>
        </p:spPr>
      </p:pic>
    </p:spTree>
    <p:extLst>
      <p:ext uri="{BB962C8B-B14F-4D97-AF65-F5344CB8AC3E}">
        <p14:creationId xmlns:p14="http://schemas.microsoft.com/office/powerpoint/2010/main" val="97902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Resistor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to H:11 (</a:t>
            </a:r>
            <a:r>
              <a:rPr lang="en-US" dirty="0" smtClean="0">
                <a:solidFill>
                  <a:srgbClr val="7030A0"/>
                </a:solidFill>
              </a:rPr>
              <a:t>purple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one leg of resistor in the </a:t>
            </a:r>
            <a:r>
              <a:rPr lang="en-US" dirty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and the other in </a:t>
            </a:r>
            <a:r>
              <a:rPr lang="en-US" dirty="0"/>
              <a:t>B</a:t>
            </a:r>
            <a:r>
              <a:rPr lang="en-US" dirty="0" smtClean="0"/>
              <a:t>:11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68" y="1691321"/>
            <a:ext cx="4099460" cy="5108143"/>
          </a:xfrm>
        </p:spPr>
      </p:pic>
    </p:spTree>
    <p:extLst>
      <p:ext uri="{BB962C8B-B14F-4D97-AF65-F5344CB8AC3E}">
        <p14:creationId xmlns:p14="http://schemas.microsoft.com/office/powerpoint/2010/main" val="10156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Place LED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longer leg of the LED into </a:t>
            </a:r>
            <a:r>
              <a:rPr lang="en-US" dirty="0"/>
              <a:t>C</a:t>
            </a:r>
            <a:r>
              <a:rPr lang="en-US" dirty="0" smtClean="0"/>
              <a:t>:11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shorter leg of the LED into F:11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09" y="1691321"/>
            <a:ext cx="4012779" cy="4977945"/>
          </a:xfrm>
        </p:spPr>
      </p:pic>
    </p:spTree>
    <p:extLst>
      <p:ext uri="{BB962C8B-B14F-4D97-AF65-F5344CB8AC3E}">
        <p14:creationId xmlns:p14="http://schemas.microsoft.com/office/powerpoint/2010/main" val="189756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Apply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the USB Cable into the PC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09" y="1691321"/>
            <a:ext cx="4012779" cy="4977945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029200" y="3422276"/>
            <a:ext cx="1082488" cy="43703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1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Just Happened?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Complete Circuit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Arduino acted like a battery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Resistor restricted current flow so LED isn’t damaged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09" y="1691321"/>
            <a:ext cx="4012779" cy="497794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21" y="3947689"/>
            <a:ext cx="4999665" cy="24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6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Analogy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25" y="2588419"/>
            <a:ext cx="6350000" cy="2832100"/>
          </a:xfrm>
        </p:spPr>
      </p:pic>
    </p:spTree>
    <p:extLst>
      <p:ext uri="{BB962C8B-B14F-4D97-AF65-F5344CB8AC3E}">
        <p14:creationId xmlns:p14="http://schemas.microsoft.com/office/powerpoint/2010/main" val="106304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025" y="1828800"/>
            <a:ext cx="4912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one lead longer?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01" y="1828800"/>
            <a:ext cx="6544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3 Male-Male wires</a:t>
            </a:r>
          </a:p>
          <a:p>
            <a:r>
              <a:rPr lang="en-US" dirty="0" smtClean="0"/>
              <a:t>1 330 Ohm resistor</a:t>
            </a:r>
          </a:p>
          <a:p>
            <a:r>
              <a:rPr lang="en-US" dirty="0" smtClean="0"/>
              <a:t>1 LED </a:t>
            </a:r>
          </a:p>
          <a:p>
            <a:r>
              <a:rPr lang="en-US" b="1" dirty="0" smtClean="0"/>
              <a:t>1 Button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Move the Wires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Make sure the </a:t>
            </a:r>
            <a:r>
              <a:rPr lang="en-US" dirty="0"/>
              <a:t>USB Cable </a:t>
            </a:r>
            <a:r>
              <a:rPr lang="en-US" dirty="0" smtClean="0"/>
              <a:t>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Move the wire plugged into the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row </a:t>
            </a:r>
            <a:r>
              <a:rPr lang="en-US" dirty="0" smtClean="0"/>
              <a:t>from H:11 on the breadboard to A:17 (</a:t>
            </a:r>
            <a:r>
              <a:rPr lang="en-US" dirty="0" smtClean="0">
                <a:solidFill>
                  <a:srgbClr val="7030A0"/>
                </a:solidFill>
              </a:rPr>
              <a:t>purple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wire in the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 a wire that jumps from J:15 to J:11 (</a:t>
            </a:r>
            <a:r>
              <a:rPr lang="en-US" dirty="0" smtClean="0">
                <a:solidFill>
                  <a:srgbClr val="FFC000"/>
                </a:solidFill>
              </a:rPr>
              <a:t>orange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59" y="1691322"/>
            <a:ext cx="4175808" cy="5166678"/>
          </a:xfr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034118" y="6239435"/>
            <a:ext cx="1385047" cy="410137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61871" y="5017430"/>
            <a:ext cx="2091018" cy="672354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8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Ryan Brock</a:t>
            </a:r>
          </a:p>
          <a:p>
            <a:r>
              <a:rPr lang="en-US" sz="2800" dirty="0" smtClean="0"/>
              <a:t>Software Engineer – 14 Years</a:t>
            </a:r>
          </a:p>
          <a:p>
            <a:r>
              <a:rPr lang="en-US" sz="2800" dirty="0" smtClean="0"/>
              <a:t>Purdue University – Computer Science</a:t>
            </a:r>
          </a:p>
          <a:p>
            <a:r>
              <a:rPr lang="en-US" sz="2800" dirty="0" smtClean="0"/>
              <a:t>Motorola</a:t>
            </a:r>
          </a:p>
          <a:p>
            <a:r>
              <a:rPr lang="en-US" sz="2800" dirty="0" smtClean="0"/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70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the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button across the gap so that the pins are in E:17, E:15, F:17, and F:15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35" y="1691322"/>
            <a:ext cx="4257255" cy="5299280"/>
          </a:xfrm>
        </p:spPr>
      </p:pic>
    </p:spTree>
    <p:extLst>
      <p:ext uri="{BB962C8B-B14F-4D97-AF65-F5344CB8AC3E}">
        <p14:creationId xmlns:p14="http://schemas.microsoft.com/office/powerpoint/2010/main" val="5505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Apply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35" y="1691322"/>
            <a:ext cx="4257255" cy="5299280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230906" y="3630706"/>
            <a:ext cx="719418" cy="41013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1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as a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25" y="2262069"/>
            <a:ext cx="4320000" cy="3484800"/>
          </a:xfrm>
        </p:spPr>
      </p:pic>
    </p:spTree>
    <p:extLst>
      <p:ext uri="{BB962C8B-B14F-4D97-AF65-F5344CB8AC3E}">
        <p14:creationId xmlns:p14="http://schemas.microsoft.com/office/powerpoint/2010/main" val="95170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3 - Let’s ’Read’ Something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Arduino can ‘drive’ pins</a:t>
            </a:r>
          </a:p>
          <a:p>
            <a:r>
              <a:rPr lang="en-US" dirty="0" smtClean="0"/>
              <a:t>The Arduino can also ‘read’ pins</a:t>
            </a:r>
          </a:p>
          <a:p>
            <a:r>
              <a:rPr lang="en-US" dirty="0" smtClean="0"/>
              <a:t>Allows Arduino to ’read’ sensors, collect data, etc.</a:t>
            </a:r>
          </a:p>
          <a:p>
            <a:r>
              <a:rPr lang="en-US" dirty="0" smtClean="0"/>
              <a:t>Need to program the Arduino to make it ‘smart’</a:t>
            </a:r>
          </a:p>
          <a:p>
            <a:r>
              <a:rPr lang="en-US" dirty="0" smtClean="0"/>
              <a:t>The Arduino can set pins to HIGH or LOW</a:t>
            </a:r>
          </a:p>
          <a:p>
            <a:r>
              <a:rPr lang="en-US" dirty="0" smtClean="0"/>
              <a:t>The Arduino can read pins as either HIGH or 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77" y="4596771"/>
            <a:ext cx="6062382" cy="21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DHT11 Humidity / Temperature Sensor</a:t>
            </a:r>
          </a:p>
          <a:p>
            <a:r>
              <a:rPr lang="en-US" dirty="0" smtClean="0"/>
              <a:t>3 Male-Male wires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1 - Wiring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3989204" cy="5105967"/>
          </a:xfrm>
        </p:spPr>
      </p:pic>
      <p:sp>
        <p:nvSpPr>
          <p:cNvPr id="5" name="TextBox 4"/>
          <p:cNvSpPr txBox="1"/>
          <p:nvPr/>
        </p:nvSpPr>
        <p:spPr>
          <a:xfrm>
            <a:off x="6386288" y="1621282"/>
            <a:ext cx="470669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wire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in example) from GND on the Arduino to A:16 on the board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wire 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in example) from 5V on the Arduino to A:15 on the board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wire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in example) from pin 13 on the Arduino to A:14 on the board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DHT11 board directly into E:16, E:15, and E:14 so the blue part is facing away from the Arduino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Part Placement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3989204" cy="5105967"/>
          </a:xfrm>
        </p:spPr>
      </p:pic>
      <p:sp>
        <p:nvSpPr>
          <p:cNvPr id="5" name="TextBox 4"/>
          <p:cNvSpPr txBox="1"/>
          <p:nvPr/>
        </p:nvSpPr>
        <p:spPr>
          <a:xfrm>
            <a:off x="6386288" y="1621282"/>
            <a:ext cx="4706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DHT11 board directly into E:16, E:15, and E:14 so the blue part is facing away from the Arduino towards you – similar to the image below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480548" y="5396754"/>
            <a:ext cx="988359" cy="638721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23" y="4110816"/>
            <a:ext cx="4421841" cy="24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6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Power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6288" y="3241652"/>
            <a:ext cx="470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</a:t>
            </a:r>
            <a:r>
              <a:rPr lang="en-US" dirty="0"/>
              <a:t>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3989204" cy="510596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888006" y="3341595"/>
            <a:ext cx="988359" cy="638721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831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Sketch </a:t>
            </a:r>
            <a:r>
              <a:rPr lang="en-US" b="1" dirty="0"/>
              <a:t>dht11.ino</a:t>
            </a:r>
            <a:r>
              <a:rPr lang="en-US" dirty="0"/>
              <a:t> in the </a:t>
            </a:r>
            <a:r>
              <a:rPr lang="en-US" b="1" dirty="0" smtClean="0"/>
              <a:t>dht11_example</a:t>
            </a:r>
            <a:r>
              <a:rPr lang="en-US" dirty="0" smtClean="0"/>
              <a:t> </a:t>
            </a:r>
            <a:r>
              <a:rPr lang="en-US" dirty="0" smtClean="0"/>
              <a:t>directory/folder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5420149"/>
            <a:ext cx="4343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 – Open the Serial Monitor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6288" y="3241652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 to Tools and select ‘Serial Monitor’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87" y="2148400"/>
            <a:ext cx="4851706" cy="3364893"/>
          </a:xfrm>
        </p:spPr>
      </p:pic>
    </p:spTree>
    <p:extLst>
      <p:ext uri="{BB962C8B-B14F-4D97-AF65-F5344CB8AC3E}">
        <p14:creationId xmlns:p14="http://schemas.microsoft.com/office/powerpoint/2010/main" val="47250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/>
          <a:lstStyle/>
          <a:p>
            <a:r>
              <a:rPr lang="en-US" sz="2800" b="1" dirty="0" smtClean="0"/>
              <a:t>Twitter</a:t>
            </a:r>
            <a:r>
              <a:rPr lang="en-US" sz="2800" dirty="0"/>
              <a:t>:</a:t>
            </a:r>
            <a:r>
              <a:rPr lang="en-US" sz="2800" dirty="0" smtClean="0"/>
              <a:t> @borq79</a:t>
            </a:r>
          </a:p>
          <a:p>
            <a:r>
              <a:rPr lang="en-US" sz="2800" b="1" dirty="0" smtClean="0"/>
              <a:t>Email: </a:t>
            </a:r>
            <a:r>
              <a:rPr lang="en-US" sz="2800" dirty="0" smtClean="0"/>
              <a:t>borq79@gmail.com</a:t>
            </a:r>
          </a:p>
          <a:p>
            <a:r>
              <a:rPr lang="en-US" sz="2800" b="1" dirty="0" err="1" smtClean="0"/>
              <a:t>Github</a:t>
            </a:r>
            <a:r>
              <a:rPr lang="en-US" sz="2800" b="1" dirty="0" smtClean="0"/>
              <a:t> Repo: </a:t>
            </a:r>
          </a:p>
          <a:p>
            <a:pPr lvl="1"/>
            <a:r>
              <a:rPr lang="en-US" sz="2400" dirty="0"/>
              <a:t>https://</a:t>
            </a:r>
            <a:r>
              <a:rPr lang="en-US" sz="2400" dirty="0" smtClean="0"/>
              <a:t>github.com/borq79/Cary-Area-Public-Library-Classes</a:t>
            </a:r>
          </a:p>
          <a:p>
            <a:pPr lvl="1"/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100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WS2811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0984" y="623277"/>
            <a:ext cx="5750169" cy="57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4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Neo Pixel Strip with 8 LEDs</a:t>
            </a:r>
          </a:p>
          <a:p>
            <a:r>
              <a:rPr lang="en-US" dirty="0" smtClean="0"/>
              <a:t>1 1000F Capacitor</a:t>
            </a:r>
          </a:p>
          <a:p>
            <a:r>
              <a:rPr lang="en-US" dirty="0" smtClean="0"/>
              <a:t>1 10K Ohm resistor</a:t>
            </a:r>
          </a:p>
          <a:p>
            <a:r>
              <a:rPr lang="en-US" dirty="0" smtClean="0"/>
              <a:t>3 Male-Female wires</a:t>
            </a:r>
          </a:p>
          <a:p>
            <a:r>
              <a:rPr lang="en-US" dirty="0"/>
              <a:t>9</a:t>
            </a:r>
            <a:r>
              <a:rPr lang="en-US" dirty="0" smtClean="0"/>
              <a:t> Male-Male wires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Wire the Rails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GND pin on Arduino to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</a:t>
            </a:r>
            <a:r>
              <a:rPr lang="en-US" dirty="0">
                <a:solidFill>
                  <a:srgbClr val="0070C0"/>
                </a:solidFill>
              </a:rPr>
              <a:t>r</a:t>
            </a:r>
            <a:r>
              <a:rPr lang="en-US" dirty="0" smtClean="0">
                <a:solidFill>
                  <a:srgbClr val="0070C0"/>
                </a:solidFill>
              </a:rPr>
              <a:t>ow </a:t>
            </a:r>
            <a:r>
              <a:rPr lang="en-US" dirty="0" smtClean="0"/>
              <a:t>on 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5V pin on Arduino to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ed row </a:t>
            </a:r>
            <a:r>
              <a:rPr lang="en-US" dirty="0" smtClean="0"/>
              <a:t>on </a:t>
            </a:r>
            <a:r>
              <a:rPr lang="en-US" dirty="0"/>
              <a:t>breadboard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pin 5 of the Arduino to B:3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775032"/>
            <a:ext cx="4116952" cy="4943481"/>
          </a:xfrm>
        </p:spPr>
      </p:pic>
    </p:spTree>
    <p:extLst>
      <p:ext uri="{BB962C8B-B14F-4D97-AF65-F5344CB8AC3E}">
        <p14:creationId xmlns:p14="http://schemas.microsoft.com/office/powerpoint/2010/main" val="90139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Wire the LED Strip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to the GND pin of the LED strip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breadboard to the 5V pin of the LED </a:t>
            </a:r>
            <a:r>
              <a:rPr lang="en-US" dirty="0"/>
              <a:t>strip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J:3 to the </a:t>
            </a:r>
            <a:r>
              <a:rPr lang="en-US" dirty="0" err="1" smtClean="0"/>
              <a:t>DIn</a:t>
            </a:r>
            <a:r>
              <a:rPr lang="en-US" dirty="0" smtClean="0"/>
              <a:t> pin of the LED strip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37287"/>
            <a:ext cx="4715439" cy="4470237"/>
          </a:xfrm>
        </p:spPr>
      </p:pic>
    </p:spTree>
    <p:extLst>
      <p:ext uri="{BB962C8B-B14F-4D97-AF65-F5344CB8AC3E}">
        <p14:creationId xmlns:p14="http://schemas.microsoft.com/office/powerpoint/2010/main" val="185358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Wire One Side of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to A:24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the </a:t>
            </a:r>
            <a:r>
              <a:rPr lang="en-US" dirty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</a:t>
            </a:r>
            <a:r>
              <a:rPr lang="en-US" dirty="0"/>
              <a:t>breadboard to A</a:t>
            </a:r>
            <a:r>
              <a:rPr lang="en-US" dirty="0" smtClean="0"/>
              <a:t>:13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the </a:t>
            </a:r>
            <a:r>
              <a:rPr lang="en-US" dirty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</a:t>
            </a:r>
            <a:r>
              <a:rPr lang="en-US" dirty="0"/>
              <a:t>breadboard to A</a:t>
            </a:r>
            <a:r>
              <a:rPr lang="en-US" dirty="0" smtClean="0"/>
              <a:t>:3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93" y="1937287"/>
            <a:ext cx="4719263" cy="4416448"/>
          </a:xfrm>
        </p:spPr>
      </p:pic>
    </p:spTree>
    <p:extLst>
      <p:ext uri="{BB962C8B-B14F-4D97-AF65-F5344CB8AC3E}">
        <p14:creationId xmlns:p14="http://schemas.microsoft.com/office/powerpoint/2010/main" val="113551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Wire Other Side of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pin </a:t>
            </a:r>
            <a:r>
              <a:rPr lang="en-US" dirty="0"/>
              <a:t>7</a:t>
            </a:r>
            <a:r>
              <a:rPr lang="en-US" dirty="0" smtClean="0"/>
              <a:t> of the </a:t>
            </a:r>
            <a:r>
              <a:rPr lang="en-US" dirty="0" err="1" smtClean="0"/>
              <a:t>Arudino</a:t>
            </a:r>
            <a:r>
              <a:rPr lang="en-US" dirty="0" smtClean="0"/>
              <a:t> to A:22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pin </a:t>
            </a:r>
            <a:r>
              <a:rPr lang="en-US" dirty="0" smtClean="0"/>
              <a:t>10 </a:t>
            </a:r>
            <a:r>
              <a:rPr lang="en-US" dirty="0"/>
              <a:t>of the </a:t>
            </a:r>
            <a:r>
              <a:rPr lang="en-US" dirty="0" err="1"/>
              <a:t>Arudino</a:t>
            </a:r>
            <a:r>
              <a:rPr lang="en-US" dirty="0"/>
              <a:t> to </a:t>
            </a:r>
            <a:r>
              <a:rPr lang="en-US" dirty="0" smtClean="0"/>
              <a:t>A:15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pin </a:t>
            </a:r>
            <a:r>
              <a:rPr lang="en-US" dirty="0" smtClean="0"/>
              <a:t>12 </a:t>
            </a:r>
            <a:r>
              <a:rPr lang="en-US" dirty="0"/>
              <a:t>of the </a:t>
            </a:r>
            <a:r>
              <a:rPr lang="en-US" dirty="0" err="1"/>
              <a:t>Arudino</a:t>
            </a:r>
            <a:r>
              <a:rPr lang="en-US" dirty="0"/>
              <a:t> to </a:t>
            </a:r>
            <a:r>
              <a:rPr lang="en-US" dirty="0" smtClean="0"/>
              <a:t>A:5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44" y="1691322"/>
            <a:ext cx="4582055" cy="4351338"/>
          </a:xfrm>
        </p:spPr>
      </p:pic>
    </p:spTree>
    <p:extLst>
      <p:ext uri="{BB962C8B-B14F-4D97-AF65-F5344CB8AC3E}">
        <p14:creationId xmlns:p14="http://schemas.microsoft.com/office/powerpoint/2010/main" val="3231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 – Button Placement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3 buttons across the gap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E:24 and E:22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E:15 and E:13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E:5 and E:3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960914" cy="452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4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 – Components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264" y="1937287"/>
            <a:ext cx="4282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Resistor over the gap  on E:28 and G:28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capacitor with the long leg in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and the short leg in the </a:t>
            </a:r>
            <a:r>
              <a:rPr lang="en-US" dirty="0" smtClean="0">
                <a:solidFill>
                  <a:srgbClr val="0070C0"/>
                </a:solidFill>
              </a:rPr>
              <a:t>Blue Row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763282"/>
            <a:ext cx="5145312" cy="475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 – Power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264" y="1937287"/>
            <a:ext cx="428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PC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763282"/>
            <a:ext cx="5145312" cy="4751817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945853" y="3429000"/>
            <a:ext cx="910341" cy="87406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73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8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9563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Sketch </a:t>
            </a:r>
            <a:r>
              <a:rPr lang="en-US" b="1" dirty="0" err="1" smtClean="0"/>
              <a:t>button_driven_led.ino</a:t>
            </a:r>
            <a:r>
              <a:rPr lang="en-US" dirty="0" smtClean="0"/>
              <a:t> in the </a:t>
            </a:r>
            <a:r>
              <a:rPr lang="en-US" b="1" dirty="0" err="1" smtClean="0"/>
              <a:t>button_drive_led</a:t>
            </a:r>
            <a:r>
              <a:rPr lang="en-US" dirty="0" smtClean="0"/>
              <a:t> directory/folder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5420149"/>
            <a:ext cx="4343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Intro (5 Minutes)</a:t>
            </a:r>
          </a:p>
          <a:p>
            <a:r>
              <a:rPr lang="en-US" b="1" dirty="0" smtClean="0"/>
              <a:t>Quick Basics </a:t>
            </a:r>
            <a:r>
              <a:rPr lang="en-US" b="1" smtClean="0"/>
              <a:t>(15 </a:t>
            </a:r>
            <a:r>
              <a:rPr lang="en-US" b="1" dirty="0" smtClean="0"/>
              <a:t>Minutes)</a:t>
            </a:r>
          </a:p>
          <a:p>
            <a:r>
              <a:rPr lang="en-US" b="1" dirty="0" smtClean="0"/>
              <a:t>Project </a:t>
            </a:r>
            <a:r>
              <a:rPr lang="en-US" b="1" dirty="0"/>
              <a:t>1</a:t>
            </a:r>
            <a:r>
              <a:rPr lang="en-US" b="1" dirty="0" smtClean="0"/>
              <a:t> (15 Minutes)</a:t>
            </a:r>
          </a:p>
          <a:p>
            <a:pPr lvl="1"/>
            <a:r>
              <a:rPr lang="en-US" dirty="0" smtClean="0"/>
              <a:t>Bring and LED to life</a:t>
            </a:r>
          </a:p>
          <a:p>
            <a:r>
              <a:rPr lang="en-US" b="1" dirty="0" smtClean="0"/>
              <a:t>So What Just Happened? (15 Minutes)</a:t>
            </a:r>
          </a:p>
          <a:p>
            <a:pPr lvl="1"/>
            <a:r>
              <a:rPr lang="en-US" dirty="0" smtClean="0"/>
              <a:t>Basic Circuit</a:t>
            </a:r>
          </a:p>
          <a:p>
            <a:pPr lvl="1"/>
            <a:r>
              <a:rPr lang="en-US" dirty="0" smtClean="0"/>
              <a:t>What is an LED</a:t>
            </a:r>
          </a:p>
          <a:p>
            <a:pPr lvl="1"/>
            <a:r>
              <a:rPr lang="en-US" dirty="0" smtClean="0"/>
              <a:t>Voltage / Current / Resistance</a:t>
            </a:r>
          </a:p>
          <a:p>
            <a:r>
              <a:rPr lang="en-US" b="1" dirty="0" smtClean="0"/>
              <a:t>Project 2 (20 Minutes)</a:t>
            </a:r>
          </a:p>
          <a:p>
            <a:pPr lvl="1"/>
            <a:r>
              <a:rPr lang="en-US" dirty="0" smtClean="0"/>
              <a:t>Introducing a button into the circuit</a:t>
            </a:r>
          </a:p>
          <a:p>
            <a:r>
              <a:rPr lang="en-US" b="1" dirty="0"/>
              <a:t>Project </a:t>
            </a:r>
            <a:r>
              <a:rPr lang="en-US" b="1" dirty="0" smtClean="0"/>
              <a:t>3 (15 </a:t>
            </a:r>
            <a:r>
              <a:rPr lang="en-US" b="1" dirty="0"/>
              <a:t>Minutes)</a:t>
            </a:r>
          </a:p>
          <a:p>
            <a:pPr lvl="1"/>
            <a:r>
              <a:rPr lang="en-US" dirty="0" smtClean="0"/>
              <a:t>Reading the Temperature of the Room</a:t>
            </a:r>
            <a:endParaRPr lang="en-US" dirty="0"/>
          </a:p>
          <a:p>
            <a:r>
              <a:rPr lang="en-US" b="1" dirty="0"/>
              <a:t>Project </a:t>
            </a:r>
            <a:r>
              <a:rPr lang="en-US" b="1" dirty="0" smtClean="0"/>
              <a:t>4 (25 </a:t>
            </a:r>
            <a:r>
              <a:rPr lang="en-US" b="1" dirty="0"/>
              <a:t>Minutes)</a:t>
            </a:r>
          </a:p>
          <a:p>
            <a:pPr lvl="1"/>
            <a:r>
              <a:rPr lang="en-US" dirty="0" smtClean="0"/>
              <a:t>Multicolor LEDs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Guided Learning in Kits / Books</a:t>
            </a:r>
          </a:p>
          <a:p>
            <a:r>
              <a:rPr lang="en-US" dirty="0" smtClean="0"/>
              <a:t>Online Tools</a:t>
            </a:r>
          </a:p>
          <a:p>
            <a:pPr lvl="1"/>
            <a:r>
              <a:rPr lang="en-US" dirty="0"/>
              <a:t>Spark Fun - https://</a:t>
            </a:r>
            <a:r>
              <a:rPr lang="en-US" dirty="0" err="1"/>
              <a:t>www.sparkfun.com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dirty="0" smtClean="0"/>
              <a:t>What you can do when you got it all down: </a:t>
            </a:r>
            <a:r>
              <a:rPr lang="en-US" dirty="0">
                <a:hlinkClick r:id="rId2"/>
              </a:rPr>
              <a:t>https://youtu.be/ahpPqD7Ju5w?t=17s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9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$55 </a:t>
            </a:r>
            <a:r>
              <a:rPr lang="en-US" dirty="0" err="1" smtClean="0"/>
              <a:t>Vilros</a:t>
            </a:r>
            <a:r>
              <a:rPr lang="en-US" dirty="0" smtClean="0"/>
              <a:t> Ultimate Starter Kit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www.vilros.com/ultimate-starter-kit.html</a:t>
            </a:r>
            <a:endParaRPr lang="en-US" dirty="0" smtClean="0"/>
          </a:p>
          <a:p>
            <a:r>
              <a:rPr lang="en-US" dirty="0" smtClean="0"/>
              <a:t>$3 DHT11 Humidity and Temperature Sensor</a:t>
            </a:r>
          </a:p>
          <a:p>
            <a:r>
              <a:rPr lang="en-US" dirty="0">
                <a:hlinkClick r:id="rId3"/>
              </a:rPr>
              <a:t>http://www.dxsoul.com/product/arduino-digital-temperature-humidity-sensor-module-901121350#.</a:t>
            </a:r>
            <a:r>
              <a:rPr lang="en-US" dirty="0" smtClean="0">
                <a:hlinkClick r:id="rId3"/>
              </a:rPr>
              <a:t>V0IP45MrJMP</a:t>
            </a:r>
            <a:endParaRPr lang="en-US" dirty="0" smtClean="0"/>
          </a:p>
          <a:p>
            <a:r>
              <a:rPr lang="en-US" dirty="0" smtClean="0"/>
              <a:t>$8 LED Strip</a:t>
            </a:r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www.amazon.com/NulSom-NeoPixel-Rainbow-Stick-Arduino/dp/B00PTEP14W/ref=sr_1_1?ie=UTF8&amp;qid=1452991973&amp;sr=8-1&amp;keywords=neopixel+stick</a:t>
            </a:r>
            <a:endParaRPr lang="en-US" dirty="0"/>
          </a:p>
          <a:p>
            <a:r>
              <a:rPr lang="en-US" dirty="0" smtClean="0"/>
              <a:t>$3 20 pc. Capacitor Pack</a:t>
            </a:r>
          </a:p>
          <a:p>
            <a:r>
              <a:rPr lang="en-US" dirty="0">
                <a:hlinkClick r:id="rId5"/>
              </a:rPr>
              <a:t>http://www.dx.com/p/16v-1000uf-aluminum-motherboard-capacitors-20-piece-pack-127865#.</a:t>
            </a:r>
            <a:r>
              <a:rPr lang="en-US" dirty="0" smtClean="0">
                <a:hlinkClick r:id="rId5"/>
              </a:rPr>
              <a:t>V0IQv5MrJMM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67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012041" y="1004911"/>
            <a:ext cx="4908584" cy="6408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9465" y="37920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Where is C:19?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933265" y="2783541"/>
            <a:ext cx="4000500" cy="894230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Like Battleship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15" y="1828800"/>
            <a:ext cx="5895220" cy="4351338"/>
          </a:xfrm>
        </p:spPr>
      </p:pic>
    </p:spTree>
    <p:extLst>
      <p:ext uri="{BB962C8B-B14F-4D97-AF65-F5344CB8AC3E}">
        <p14:creationId xmlns:p14="http://schemas.microsoft.com/office/powerpoint/2010/main" val="9001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up a Circuit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920780"/>
            <a:ext cx="8594725" cy="4167378"/>
          </a:xfrm>
        </p:spPr>
      </p:pic>
    </p:spTree>
    <p:extLst>
      <p:ext uri="{BB962C8B-B14F-4D97-AF65-F5344CB8AC3E}">
        <p14:creationId xmlns:p14="http://schemas.microsoft.com/office/powerpoint/2010/main" val="4443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3 Male-Male wires</a:t>
            </a:r>
          </a:p>
          <a:p>
            <a:r>
              <a:rPr lang="en-US" dirty="0" smtClean="0"/>
              <a:t>1 330 Ohm resistor</a:t>
            </a:r>
          </a:p>
          <a:p>
            <a:r>
              <a:rPr lang="en-US" dirty="0" smtClean="0"/>
              <a:t>1 LED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7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1490</TotalTime>
  <Words>1116</Words>
  <Application>Microsoft Macintosh PowerPoint</Application>
  <PresentationFormat>Widescreen</PresentationFormat>
  <Paragraphs>195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Century Schoolbook</vt:lpstr>
      <vt:lpstr>Wingdings 2</vt:lpstr>
      <vt:lpstr>View</vt:lpstr>
      <vt:lpstr>Introduction to the Arduino</vt:lpstr>
      <vt:lpstr>About Me</vt:lpstr>
      <vt:lpstr>Contact</vt:lpstr>
      <vt:lpstr>Agenda</vt:lpstr>
      <vt:lpstr>Your Kits</vt:lpstr>
      <vt:lpstr>Breadboard</vt:lpstr>
      <vt:lpstr>Just Like Battleship</vt:lpstr>
      <vt:lpstr>Wiring up a Circuit</vt:lpstr>
      <vt:lpstr>Project 1 Parts List</vt:lpstr>
      <vt:lpstr>Step 1 – Wire up the Rails</vt:lpstr>
      <vt:lpstr>Step 2 – Place Resistor</vt:lpstr>
      <vt:lpstr>Step 3 – Place LED</vt:lpstr>
      <vt:lpstr>Step 4 – Apply Power</vt:lpstr>
      <vt:lpstr>So What Just Happened?</vt:lpstr>
      <vt:lpstr>Water Analogy</vt:lpstr>
      <vt:lpstr>LEDs</vt:lpstr>
      <vt:lpstr>Why is one lead longer?</vt:lpstr>
      <vt:lpstr>Project 2 Parts List</vt:lpstr>
      <vt:lpstr>Step 1 – Move the Wires</vt:lpstr>
      <vt:lpstr>Step 2 – Place the Button</vt:lpstr>
      <vt:lpstr>Step 3 – Apply Power</vt:lpstr>
      <vt:lpstr>Button as a Switch</vt:lpstr>
      <vt:lpstr>Project 3 - Let’s ’Read’ Something</vt:lpstr>
      <vt:lpstr>Project 3 Parts List</vt:lpstr>
      <vt:lpstr>Step 1 - Wiring</vt:lpstr>
      <vt:lpstr>Step 2 – Part Placement</vt:lpstr>
      <vt:lpstr>Step 3 – Power the Arduino</vt:lpstr>
      <vt:lpstr>Step 4 – Program the Arduino</vt:lpstr>
      <vt:lpstr>Step 5 – Open the Serial Monitor</vt:lpstr>
      <vt:lpstr>WS2811</vt:lpstr>
      <vt:lpstr>Project 4 Parts List</vt:lpstr>
      <vt:lpstr>Step 1 – Wire the Rails</vt:lpstr>
      <vt:lpstr>Step 2 – Wire the LED Strip</vt:lpstr>
      <vt:lpstr>Step 3 – Wire One Side of Button</vt:lpstr>
      <vt:lpstr>Step 4 – Wire Other Side of Button</vt:lpstr>
      <vt:lpstr>Step 5 – Button Placement</vt:lpstr>
      <vt:lpstr>Step 6 – Components</vt:lpstr>
      <vt:lpstr>Step 7 – Power the Arduino</vt:lpstr>
      <vt:lpstr>Step 8 – Program the Arduino</vt:lpstr>
      <vt:lpstr>What Next?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56</cp:revision>
  <cp:lastPrinted>2016-06-03T17:59:46Z</cp:lastPrinted>
  <dcterms:created xsi:type="dcterms:W3CDTF">2016-03-05T22:58:38Z</dcterms:created>
  <dcterms:modified xsi:type="dcterms:W3CDTF">2016-06-03T18:03:43Z</dcterms:modified>
</cp:coreProperties>
</file>